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68" r:id="rId3"/>
    <p:sldId id="257" r:id="rId4"/>
    <p:sldId id="269" r:id="rId5"/>
    <p:sldId id="271" r:id="rId6"/>
    <p:sldId id="270" r:id="rId7"/>
    <p:sldId id="275" r:id="rId8"/>
    <p:sldId id="272" r:id="rId9"/>
    <p:sldId id="273" r:id="rId10"/>
    <p:sldId id="274" r:id="rId11"/>
    <p:sldId id="276" r:id="rId12"/>
    <p:sldId id="279" r:id="rId13"/>
    <p:sldId id="277" r:id="rId14"/>
    <p:sldId id="280" r:id="rId15"/>
    <p:sldId id="278" r:id="rId16"/>
    <p:sldId id="284" r:id="rId17"/>
    <p:sldId id="285" r:id="rId18"/>
    <p:sldId id="286" r:id="rId19"/>
    <p:sldId id="29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81" r:id="rId28"/>
    <p:sldId id="294" r:id="rId29"/>
    <p:sldId id="295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1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image" Target="../media/image110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image" Target="../media/image1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27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ADF8-4745-4340-8B21-3574A6D6FB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6A68-6B29-4D02-B95F-A76C27014A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6CE1-CBA1-410D-A7EB-013CE80701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2F8C-8C1D-422C-A27F-26D0CF26E59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8BA0-C621-40A3-A500-DA319FD4C8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920B55-2CD7-44EF-A926-44AFE1822144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060CF-AD6D-4DAE-8CBD-03517EF319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637D-1F85-4C47-A81B-BBB981932DF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B7EC-ED5D-4831-B52E-4727E68373C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25F6-0F22-44D6-9FB0-DECA4AB749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AD78-E852-48CF-AFCD-17686D0C55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29AB-A603-41FC-8B04-58DC54A51B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F74B-228A-443B-919D-FAE9C72AE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01C-B174-42E0-90C4-A1AF20E376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C666C51-6048-4864-AB56-CF7134345E9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chemeClr val="hlink"/>
                </a:solidFill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chemeClr val="hlink"/>
                </a:solidFill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chemeClr val="accent2"/>
                </a:solidFill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chemeClr val="hlink"/>
                </a:solidFill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chemeClr val="accent2"/>
                </a:solidFill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76.pn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4.bin"/><Relationship Id="rId3" Type="http://schemas.openxmlformats.org/officeDocument/2006/relationships/image" Target="../media/image88.png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8.bin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9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8860" y="1928802"/>
            <a:ext cx="6500858" cy="2209800"/>
          </a:xfrm>
        </p:spPr>
        <p:txBody>
          <a:bodyPr/>
          <a:lstStyle/>
          <a:p>
            <a:pPr eaLnBrk="1" hangingPunct="1"/>
            <a:r>
              <a:rPr lang="pt-BR" sz="4600" dirty="0" smtClean="0"/>
              <a:t>Conceitos fundamentais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Prof. Emerson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500042"/>
            <a:ext cx="8643998" cy="78581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dirty="0" smtClean="0"/>
              <a:t>Dado um operador       definimos o </a:t>
            </a:r>
            <a:r>
              <a:rPr lang="pt-BR" sz="1700" b="1" dirty="0" smtClean="0"/>
              <a:t>operador hermiteano conjugado</a:t>
            </a:r>
            <a:r>
              <a:rPr lang="pt-BR" sz="1700" dirty="0" smtClean="0"/>
              <a:t>,      , através da relação  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285688" y="1714488"/>
            <a:ext cx="88583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Representação numa dada base 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matriz complexa conjugada da transposta da matriz que representa      ,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/>
        </p:nvGraphicFramePr>
        <p:xfrm>
          <a:off x="2500298" y="571480"/>
          <a:ext cx="266700" cy="304800"/>
        </p:xfrm>
        <a:graphic>
          <a:graphicData uri="http://schemas.openxmlformats.org/presentationml/2006/ole">
            <p:oleObj spid="_x0000_s34823" name="Equação" r:id="rId3" imgW="177480" imgH="203040" progId="Equation.3">
              <p:embed/>
            </p:oleObj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/>
        </p:nvGraphicFramePr>
        <p:xfrm>
          <a:off x="7429520" y="571480"/>
          <a:ext cx="363538" cy="306387"/>
        </p:xfrm>
        <a:graphic>
          <a:graphicData uri="http://schemas.openxmlformats.org/presentationml/2006/ole">
            <p:oleObj spid="_x0000_s34825" name="Equation" r:id="rId4" imgW="241200" imgH="203040" progId="Equation.DSMT4">
              <p:embed/>
            </p:oleObj>
          </a:graphicData>
        </a:graphic>
      </p:graphicFrame>
      <p:graphicFrame>
        <p:nvGraphicFramePr>
          <p:cNvPr id="19" name="Objeto 18"/>
          <p:cNvGraphicFramePr>
            <a:graphicFrameLocks noChangeAspect="1"/>
          </p:cNvGraphicFramePr>
          <p:nvPr/>
        </p:nvGraphicFramePr>
        <p:xfrm>
          <a:off x="3286116" y="1214422"/>
          <a:ext cx="2144712" cy="420687"/>
        </p:xfrm>
        <a:graphic>
          <a:graphicData uri="http://schemas.openxmlformats.org/presentationml/2006/ole">
            <p:oleObj spid="_x0000_s34826" name="Equation" r:id="rId5" imgW="1422360" imgH="279360" progId="Equation.DSMT4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2928926" y="2143116"/>
          <a:ext cx="258366" cy="304800"/>
        </p:xfrm>
        <a:graphic>
          <a:graphicData uri="http://schemas.openxmlformats.org/presentationml/2006/ole">
            <p:oleObj spid="_x0000_s34827" name="Equação" r:id="rId6" imgW="177480" imgH="203040" progId="Equation.3">
              <p:embed/>
            </p:oleObj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2500298" y="2643182"/>
          <a:ext cx="3846512" cy="458788"/>
        </p:xfrm>
        <a:graphic>
          <a:graphicData uri="http://schemas.openxmlformats.org/presentationml/2006/ole">
            <p:oleObj spid="_x0000_s34828" name="Equation" r:id="rId7" imgW="2552400" imgH="304560" progId="Equation.DSMT4">
              <p:embed/>
            </p:oleObj>
          </a:graphicData>
        </a:graphic>
      </p:graphicFrame>
      <p:sp>
        <p:nvSpPr>
          <p:cNvPr id="20" name="Retângulo 19"/>
          <p:cNvSpPr/>
          <p:nvPr/>
        </p:nvSpPr>
        <p:spPr>
          <a:xfrm>
            <a:off x="3214678" y="1214422"/>
            <a:ext cx="228601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428860" y="2643182"/>
            <a:ext cx="392909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285688" y="3286124"/>
            <a:ext cx="88583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Correspondência dual </a:t>
            </a:r>
            <a:r>
              <a:rPr kumimoji="0" lang="pt-BR" sz="17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  <a:endParaRPr kumimoji="0" lang="pt-BR" sz="17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3286116" y="3357562"/>
          <a:ext cx="2278062" cy="400050"/>
        </p:xfrm>
        <a:graphic>
          <a:graphicData uri="http://schemas.openxmlformats.org/presentationml/2006/ole">
            <p:oleObj spid="_x0000_s34830" name="Equation" r:id="rId8" imgW="1511280" imgH="266400" progId="Equation.DSMT4">
              <p:embed/>
            </p:oleObj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2214546" y="3857628"/>
          <a:ext cx="4619625" cy="1098550"/>
        </p:xfrm>
        <a:graphic>
          <a:graphicData uri="http://schemas.openxmlformats.org/presentationml/2006/ole">
            <p:oleObj spid="_x0000_s34831" name="Equation" r:id="rId9" imgW="2882880" imgH="685800" progId="Equation.DSMT4">
              <p:embed/>
            </p:oleObj>
          </a:graphicData>
        </a:graphic>
      </p:graphicFrame>
      <p:sp>
        <p:nvSpPr>
          <p:cNvPr id="28" name="Rectangle 8"/>
          <p:cNvSpPr txBox="1">
            <a:spLocks noChangeArrowheads="1"/>
          </p:cNvSpPr>
          <p:nvPr/>
        </p:nvSpPr>
        <p:spPr bwMode="auto">
          <a:xfrm>
            <a:off x="285688" y="3857628"/>
            <a:ext cx="32861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Propriedades</a:t>
            </a:r>
            <a:endParaRPr kumimoji="0" lang="pt-BR" sz="17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 bwMode="auto">
          <a:xfrm>
            <a:off x="285720" y="5286388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Operador Hermiteano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pt-BR" sz="1700" b="1" kern="0" dirty="0" smtClean="0">
                <a:latin typeface="+mn-lt"/>
              </a:rPr>
              <a:t>Operador Anti-hermiteano</a:t>
            </a:r>
            <a:r>
              <a:rPr lang="pt-BR" sz="1700" kern="0" dirty="0" smtClean="0">
                <a:latin typeface="+mn-lt"/>
              </a:rPr>
              <a:t>: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3071802" y="5357826"/>
          <a:ext cx="765175" cy="306387"/>
        </p:xfrm>
        <a:graphic>
          <a:graphicData uri="http://schemas.openxmlformats.org/presentationml/2006/ole">
            <p:oleObj spid="_x0000_s34832" name="Equation" r:id="rId10" imgW="507960" imgH="203040" progId="Equation.DSMT4">
              <p:embed/>
            </p:oleObj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3500430" y="6215082"/>
          <a:ext cx="898525" cy="306387"/>
        </p:xfrm>
        <a:graphic>
          <a:graphicData uri="http://schemas.openxmlformats.org/presentationml/2006/ole">
            <p:oleObj spid="_x0000_s34833" name="Equation" r:id="rId11" imgW="596880" imgH="203040" progId="Equation.DSMT4">
              <p:embed/>
            </p:oleObj>
          </a:graphicData>
        </a:graphic>
      </p:graphicFrame>
      <p:sp>
        <p:nvSpPr>
          <p:cNvPr id="32" name="Retângulo 31"/>
          <p:cNvSpPr/>
          <p:nvPr/>
        </p:nvSpPr>
        <p:spPr>
          <a:xfrm>
            <a:off x="2143108" y="3857628"/>
            <a:ext cx="4714908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785786" y="5715016"/>
            <a:ext cx="88583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Representação numa dada base 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4786314" y="5786454"/>
          <a:ext cx="1033462" cy="365125"/>
        </p:xfrm>
        <a:graphic>
          <a:graphicData uri="http://schemas.openxmlformats.org/presentationml/2006/ole">
            <p:oleObj spid="_x0000_s34834" name="Equation" r:id="rId12" imgW="685800" imgH="241200" progId="Equation.DSMT4">
              <p:embed/>
            </p:oleObj>
          </a:graphicData>
        </a:graphic>
      </p:graphicFrame>
      <p:sp>
        <p:nvSpPr>
          <p:cNvPr id="35" name="Retângulo 34"/>
          <p:cNvSpPr/>
          <p:nvPr/>
        </p:nvSpPr>
        <p:spPr>
          <a:xfrm>
            <a:off x="3071802" y="5357826"/>
            <a:ext cx="78581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3500430" y="6215082"/>
            <a:ext cx="92869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/>
          <a:lstStyle/>
          <a:p>
            <a:r>
              <a:rPr lang="pt-BR" sz="3600" dirty="0" smtClean="0"/>
              <a:t>Resolução da identidade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14422"/>
            <a:ext cx="8643998" cy="50006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b="1" dirty="0" smtClean="0"/>
              <a:t>Operadores de projeção: </a:t>
            </a:r>
            <a:r>
              <a:rPr lang="pt-BR" sz="1700" dirty="0" smtClean="0"/>
              <a:t>Seja         um vetor de estado normalizado,                . Definimos o operador:  </a:t>
            </a:r>
            <a:endParaRPr lang="pt-BR" sz="1700" b="1" dirty="0" smtClean="0"/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7429520" y="1285859"/>
          <a:ext cx="933450" cy="381000"/>
        </p:xfrm>
        <a:graphic>
          <a:graphicData uri="http://schemas.openxmlformats.org/presentationml/2006/ole">
            <p:oleObj spid="_x0000_s36871" name="Equation" r:id="rId3" imgW="622080" imgH="253800" progId="Equation.DSMT4">
              <p:embed/>
            </p:oleObj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3786182" y="1285859"/>
          <a:ext cx="361950" cy="381000"/>
        </p:xfrm>
        <a:graphic>
          <a:graphicData uri="http://schemas.openxmlformats.org/presentationml/2006/ole">
            <p:oleObj spid="_x0000_s36872" name="Equation" r:id="rId4" imgW="241200" imgH="253800" progId="Equation.DSMT4">
              <p:embed/>
            </p:oleObj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3643306" y="1857364"/>
          <a:ext cx="1143000" cy="400050"/>
        </p:xfrm>
        <a:graphic>
          <a:graphicData uri="http://schemas.openxmlformats.org/presentationml/2006/ole">
            <p:oleObj spid="_x0000_s36873" name="Equation" r:id="rId5" imgW="761760" imgH="266400" progId="Equation.DSMT4">
              <p:embed/>
            </p:oleObj>
          </a:graphicData>
        </a:graphic>
      </p:graphicFrame>
      <p:sp>
        <p:nvSpPr>
          <p:cNvPr id="23" name="Retângulo 22"/>
          <p:cNvSpPr/>
          <p:nvPr/>
        </p:nvSpPr>
        <p:spPr>
          <a:xfrm>
            <a:off x="3643306" y="1857364"/>
            <a:ext cx="114300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2214546" y="2571744"/>
          <a:ext cx="2178050" cy="785812"/>
        </p:xfrm>
        <a:graphic>
          <a:graphicData uri="http://schemas.openxmlformats.org/presentationml/2006/ole">
            <p:oleObj spid="_x0000_s36874" name="Equation" r:id="rId6" imgW="1549080" imgH="558720" progId="Equation.DSMT4">
              <p:embed/>
            </p:oleObj>
          </a:graphicData>
        </a:graphic>
      </p:graphicFrame>
      <p:sp>
        <p:nvSpPr>
          <p:cNvPr id="25" name="Rectangle 8"/>
          <p:cNvSpPr txBox="1">
            <a:spLocks noChangeArrowheads="1"/>
          </p:cNvSpPr>
          <p:nvPr/>
        </p:nvSpPr>
        <p:spPr bwMode="auto">
          <a:xfrm>
            <a:off x="285720" y="2714620"/>
            <a:ext cx="1857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Propriedades</a:t>
            </a:r>
            <a:endParaRPr kumimoji="0" lang="pt-BR" sz="1700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214546" y="2571744"/>
            <a:ext cx="221457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2428860" y="4000504"/>
          <a:ext cx="5200650" cy="400050"/>
        </p:xfrm>
        <a:graphic>
          <a:graphicData uri="http://schemas.openxmlformats.org/presentationml/2006/ole">
            <p:oleObj spid="_x0000_s36876" name="Equation" r:id="rId7" imgW="3466800" imgH="266400" progId="Equation.DSMT4">
              <p:embed/>
            </p:oleObj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1000100" y="4643446"/>
          <a:ext cx="2828925" cy="346075"/>
        </p:xfrm>
        <a:graphic>
          <a:graphicData uri="http://schemas.openxmlformats.org/presentationml/2006/ole">
            <p:oleObj spid="_x0000_s36877" name="Equation" r:id="rId8" imgW="2184120" imgH="266400" progId="Equation.DSMT4">
              <p:embed/>
            </p:oleObj>
          </a:graphicData>
        </a:graphic>
      </p:graphicFrame>
      <p:sp>
        <p:nvSpPr>
          <p:cNvPr id="28" name="Texto explicativo retangular 27"/>
          <p:cNvSpPr/>
          <p:nvPr/>
        </p:nvSpPr>
        <p:spPr>
          <a:xfrm>
            <a:off x="1000100" y="4643446"/>
            <a:ext cx="2928958" cy="357190"/>
          </a:xfrm>
          <a:prstGeom prst="wedgeRectCallout">
            <a:avLst>
              <a:gd name="adj1" fmla="val 13465"/>
              <a:gd name="adj2" fmla="val -94795"/>
            </a:avLst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3546954" y="6000768"/>
          <a:ext cx="1846467" cy="400050"/>
        </p:xfrm>
        <a:graphic>
          <a:graphicData uri="http://schemas.openxmlformats.org/presentationml/2006/ole">
            <p:oleObj spid="_x0000_s36878" name="Equation" r:id="rId9" imgW="1282680" imgH="266400" progId="Equation.DSMT4">
              <p:embed/>
            </p:oleObj>
          </a:graphicData>
        </a:graphic>
      </p:graphicFrame>
      <p:sp>
        <p:nvSpPr>
          <p:cNvPr id="30" name="Retângulo 29"/>
          <p:cNvSpPr/>
          <p:nvPr/>
        </p:nvSpPr>
        <p:spPr>
          <a:xfrm>
            <a:off x="2357422" y="3929066"/>
            <a:ext cx="1143008" cy="500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3547070" y="6000768"/>
            <a:ext cx="1851051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357158" y="550070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Todo vetor de estado pode ser decomposto na soma de dois vetores ortogonais da forma:</a:t>
            </a:r>
            <a:endParaRPr lang="pt-BR" sz="1600" i="1" dirty="0"/>
          </a:p>
        </p:txBody>
      </p:sp>
      <p:sp>
        <p:nvSpPr>
          <p:cNvPr id="42" name="Retângulo 41"/>
          <p:cNvSpPr/>
          <p:nvPr/>
        </p:nvSpPr>
        <p:spPr>
          <a:xfrm>
            <a:off x="357158" y="5429264"/>
            <a:ext cx="8429684" cy="11430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42844" y="571480"/>
            <a:ext cx="86439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        é tomado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igual à um dos vetores de uma base ortonormal        :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pt-BR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928662" y="642918"/>
          <a:ext cx="361950" cy="381000"/>
        </p:xfrm>
        <a:graphic>
          <a:graphicData uri="http://schemas.openxmlformats.org/presentationml/2006/ole">
            <p:oleObj spid="_x0000_s37890" name="Equation" r:id="rId3" imgW="241200" imgH="253800" progId="Equation.DSMT4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7000892" y="642918"/>
          <a:ext cx="400050" cy="381000"/>
        </p:xfrm>
        <a:graphic>
          <a:graphicData uri="http://schemas.openxmlformats.org/presentationml/2006/ole">
            <p:oleObj spid="_x0000_s37891" name="Equation" r:id="rId4" imgW="266400" imgH="253800" progId="Equation.DSMT4">
              <p:embed/>
            </p:oleObj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928662" y="2071678"/>
          <a:ext cx="2895600" cy="533400"/>
        </p:xfrm>
        <a:graphic>
          <a:graphicData uri="http://schemas.openxmlformats.org/presentationml/2006/ole">
            <p:oleObj spid="_x0000_s37892" name="Equation" r:id="rId5" imgW="1930320" imgH="355320" progId="Equation.DSMT4">
              <p:embed/>
            </p:oleObj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/>
        </p:nvGraphicFramePr>
        <p:xfrm>
          <a:off x="5286380" y="2000240"/>
          <a:ext cx="2095500" cy="533400"/>
        </p:xfrm>
        <a:graphic>
          <a:graphicData uri="http://schemas.openxmlformats.org/presentationml/2006/ole">
            <p:oleObj spid="_x0000_s37893" name="Equation" r:id="rId6" imgW="1396800" imgH="355320" progId="Equation.DSMT4">
              <p:embed/>
            </p:oleObj>
          </a:graphicData>
        </a:graphic>
      </p:graphicFrame>
      <p:sp>
        <p:nvSpPr>
          <p:cNvPr id="12" name="Retângulo 11"/>
          <p:cNvSpPr/>
          <p:nvPr/>
        </p:nvSpPr>
        <p:spPr>
          <a:xfrm>
            <a:off x="5214942" y="1928802"/>
            <a:ext cx="221457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428992" y="1142984"/>
          <a:ext cx="1957388" cy="428625"/>
        </p:xfrm>
        <a:graphic>
          <a:graphicData uri="http://schemas.openxmlformats.org/presentationml/2006/ole">
            <p:oleObj spid="_x0000_s37894" name="Equation" r:id="rId7" imgW="1218960" imgH="266400" progId="Equation.DSMT4">
              <p:embed/>
            </p:oleObj>
          </a:graphicData>
        </a:graphic>
      </p:graphicFrame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142844" y="1500174"/>
            <a:ext cx="271464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pt-BR" sz="17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particular a expansão:</a:t>
            </a:r>
            <a:endParaRPr kumimoji="0" lang="pt-BR" sz="17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143372" y="2071678"/>
            <a:ext cx="642942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o explicativo retangular 15"/>
          <p:cNvSpPr/>
          <p:nvPr/>
        </p:nvSpPr>
        <p:spPr>
          <a:xfrm>
            <a:off x="5857884" y="2714620"/>
            <a:ext cx="2571768" cy="428628"/>
          </a:xfrm>
          <a:prstGeom prst="wedgeRectCallout">
            <a:avLst>
              <a:gd name="adj1" fmla="val -13822"/>
              <a:gd name="adj2" fmla="val -102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relação de completeza</a:t>
            </a:r>
            <a:endParaRPr lang="pt-BR" dirty="0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142844" y="3214686"/>
            <a:ext cx="8643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Vamos</a:t>
            </a:r>
            <a:r>
              <a:rPr kumimoji="0" lang="pt-BR" sz="17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exemplificar como os operadores introduzidos e a notação de Dirac facilitam os cálculos na MQ:</a:t>
            </a:r>
            <a:endParaRPr kumimoji="0" lang="pt-BR" sz="17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285875" y="4067175"/>
          <a:ext cx="6589713" cy="2589212"/>
        </p:xfrm>
        <a:graphic>
          <a:graphicData uri="http://schemas.openxmlformats.org/presentationml/2006/ole">
            <p:oleObj spid="_x0000_s37895" name="Equation" r:id="rId8" imgW="4406760" imgH="1726920" progId="Equation.DSMT4">
              <p:embed/>
            </p:oleObj>
          </a:graphicData>
        </a:graphic>
      </p:graphicFrame>
      <p:sp>
        <p:nvSpPr>
          <p:cNvPr id="19" name="Retângulo 18"/>
          <p:cNvSpPr/>
          <p:nvPr/>
        </p:nvSpPr>
        <p:spPr>
          <a:xfrm>
            <a:off x="1142976" y="4071942"/>
            <a:ext cx="6786610" cy="2571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/>
          <a:lstStyle/>
          <a:p>
            <a:r>
              <a:rPr lang="pt-BR" sz="3600" dirty="0" smtClean="0"/>
              <a:t>Mudança de Base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5786478" cy="50006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dirty="0" smtClean="0"/>
              <a:t>Duas bases distintas no espaço de vetores de estado:</a:t>
            </a: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42844" y="3643314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Dado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 </a:t>
            </a:r>
            <a:r>
              <a:rPr kumimoji="0" lang="pt-BR" sz="17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“ket”</a:t>
            </a:r>
            <a:r>
              <a:rPr kumimoji="0" lang="pt-BR" sz="17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qualquer, como se relacionam os coeficientes da sua expansão nas duas bases?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000760" y="1214422"/>
          <a:ext cx="2008188" cy="420688"/>
        </p:xfrm>
        <a:graphic>
          <a:graphicData uri="http://schemas.openxmlformats.org/presentationml/2006/ole">
            <p:oleObj spid="_x0000_s38914" name="Equation" r:id="rId3" imgW="1333440" imgH="279360" progId="Equation.DSMT4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285984" y="1785926"/>
          <a:ext cx="1147762" cy="401637"/>
        </p:xfrm>
        <a:graphic>
          <a:graphicData uri="http://schemas.openxmlformats.org/presentationml/2006/ole">
            <p:oleObj spid="_x0000_s38915" name="Equation" r:id="rId4" imgW="761760" imgH="266400" progId="Equation.DSMT4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143372" y="1785926"/>
          <a:ext cx="3767138" cy="363537"/>
        </p:xfrm>
        <a:graphic>
          <a:graphicData uri="http://schemas.openxmlformats.org/presentationml/2006/ole">
            <p:oleObj spid="_x0000_s38916" name="Equation" r:id="rId5" imgW="2501640" imgH="241200" progId="Equation.DSMT4">
              <p:embed/>
            </p:oleObj>
          </a:graphicData>
        </a:graphic>
      </p:graphicFrame>
      <p:sp>
        <p:nvSpPr>
          <p:cNvPr id="8" name="Retângulo 7"/>
          <p:cNvSpPr/>
          <p:nvPr/>
        </p:nvSpPr>
        <p:spPr>
          <a:xfrm>
            <a:off x="2214546" y="1714488"/>
            <a:ext cx="128588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857488" y="2500306"/>
          <a:ext cx="3328987" cy="555625"/>
        </p:xfrm>
        <a:graphic>
          <a:graphicData uri="http://schemas.openxmlformats.org/presentationml/2006/ole">
            <p:oleObj spid="_x0000_s38917" name="Equation" r:id="rId6" imgW="2209680" imgH="368280" progId="Equation.DSMT4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357290" y="3143248"/>
          <a:ext cx="6099175" cy="420688"/>
        </p:xfrm>
        <a:graphic>
          <a:graphicData uri="http://schemas.openxmlformats.org/presentationml/2006/ole">
            <p:oleObj spid="_x0000_s38918" name="Equation" r:id="rId7" imgW="4051080" imgH="279360" progId="Equation.DSMT4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2786050" y="2428868"/>
            <a:ext cx="342902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143108" y="4500570"/>
          <a:ext cx="4668837" cy="517525"/>
        </p:xfrm>
        <a:graphic>
          <a:graphicData uri="http://schemas.openxmlformats.org/presentationml/2006/ole">
            <p:oleObj spid="_x0000_s38919" name="Equation" r:id="rId8" imgW="3098520" imgH="342720" progId="Equation.DSMT4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571736" y="5214950"/>
          <a:ext cx="3998913" cy="555625"/>
        </p:xfrm>
        <a:graphic>
          <a:graphicData uri="http://schemas.openxmlformats.org/presentationml/2006/ole">
            <p:oleObj spid="_x0000_s38920" name="Equation" r:id="rId9" imgW="2654280" imgH="368280" progId="Equation.DSMT4">
              <p:embed/>
            </p:oleObj>
          </a:graphicData>
        </a:graphic>
      </p:graphicFrame>
      <p:sp>
        <p:nvSpPr>
          <p:cNvPr id="14" name="Retângulo 13"/>
          <p:cNvSpPr/>
          <p:nvPr/>
        </p:nvSpPr>
        <p:spPr>
          <a:xfrm>
            <a:off x="2500298" y="5143512"/>
            <a:ext cx="414340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3464711" y="4393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3571868" y="4286256"/>
            <a:ext cx="2928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393669" y="43934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ta para a esquerda e para cima 20"/>
          <p:cNvSpPr/>
          <p:nvPr/>
        </p:nvSpPr>
        <p:spPr>
          <a:xfrm rot="5400000">
            <a:off x="2214546" y="2357430"/>
            <a:ext cx="428628" cy="4286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1957388" y="5929313"/>
          <a:ext cx="5473700" cy="781050"/>
        </p:xfrm>
        <a:graphic>
          <a:graphicData uri="http://schemas.openxmlformats.org/presentationml/2006/ole">
            <p:oleObj spid="_x0000_s38921" name="Equation" r:id="rId10" imgW="3911400" imgH="558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14282" y="571480"/>
            <a:ext cx="86439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 a relação entre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matrizes que representam um operador nas duas bases?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500166" y="1500174"/>
          <a:ext cx="5989637" cy="555625"/>
        </p:xfrm>
        <a:graphic>
          <a:graphicData uri="http://schemas.openxmlformats.org/presentationml/2006/ole">
            <p:oleObj spid="_x0000_s39938" name="Equation" r:id="rId3" imgW="3974760" imgH="368280" progId="Equation.DSMT4">
              <p:embed/>
            </p:oleObj>
          </a:graphicData>
        </a:graphic>
      </p:graphicFrame>
      <p:cxnSp>
        <p:nvCxnSpPr>
          <p:cNvPr id="9" name="Conector de seta reta 8"/>
          <p:cNvCxnSpPr/>
          <p:nvPr/>
        </p:nvCxnSpPr>
        <p:spPr>
          <a:xfrm rot="5400000">
            <a:off x="2893207" y="139301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000364" y="1285860"/>
            <a:ext cx="3500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6393669" y="139301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928926" y="2500306"/>
          <a:ext cx="3062287" cy="555625"/>
        </p:xfrm>
        <a:graphic>
          <a:graphicData uri="http://schemas.openxmlformats.org/presentationml/2006/ole">
            <p:oleObj spid="_x0000_s39939" name="Equation" r:id="rId4" imgW="2031840" imgH="368280" progId="Equation.DSMT4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2857488" y="2500306"/>
            <a:ext cx="314327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4286248" y="321468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714744" y="3929066"/>
          <a:ext cx="1550987" cy="325438"/>
        </p:xfrm>
        <a:graphic>
          <a:graphicData uri="http://schemas.openxmlformats.org/presentationml/2006/ole">
            <p:oleObj spid="_x0000_s39940" name="Equation" r:id="rId5" imgW="1028520" imgH="215640" progId="Equation.DSMT4">
              <p:embed/>
            </p:oleObj>
          </a:graphicData>
        </a:graphic>
      </p:graphicFrame>
      <p:sp>
        <p:nvSpPr>
          <p:cNvPr id="18" name="Retângulo 17"/>
          <p:cNvSpPr/>
          <p:nvPr/>
        </p:nvSpPr>
        <p:spPr>
          <a:xfrm>
            <a:off x="3714744" y="3929066"/>
            <a:ext cx="157163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643042" y="4714884"/>
          <a:ext cx="6011863" cy="1722437"/>
        </p:xfrm>
        <a:graphic>
          <a:graphicData uri="http://schemas.openxmlformats.org/presentationml/2006/ole">
            <p:oleObj spid="_x0000_s39941" name="Equation" r:id="rId6" imgW="398772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29600" cy="1000132"/>
          </a:xfrm>
        </p:spPr>
        <p:txBody>
          <a:bodyPr/>
          <a:lstStyle/>
          <a:p>
            <a:r>
              <a:rPr lang="pt-BR" sz="3200" dirty="0" smtClean="0"/>
              <a:t>Observáveis. Autovetores e autovalores de um observável.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1343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362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7324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000132"/>
          </a:xfrm>
        </p:spPr>
        <p:txBody>
          <a:bodyPr/>
          <a:lstStyle/>
          <a:p>
            <a:r>
              <a:rPr lang="pt-BR" sz="4000" dirty="0" smtClean="0"/>
              <a:t>Medidas na MQ: </a:t>
            </a:r>
            <a:r>
              <a:rPr lang="pt-BR" sz="4000" u="sng" dirty="0" smtClean="0"/>
              <a:t>Postulados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762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4572008"/>
            <a:ext cx="5286412" cy="57150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1700" dirty="0" smtClean="0"/>
              <a:t>Generalização quando existe degenerescência: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5286388"/>
            <a:ext cx="24801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Caso não-degenerado</a:t>
            </a:r>
            <a:endParaRPr lang="pt-BR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3071816" y="5286402"/>
          <a:ext cx="3397250" cy="1244600"/>
        </p:xfrm>
        <a:graphic>
          <a:graphicData uri="http://schemas.openxmlformats.org/presentationml/2006/ole">
            <p:oleObj spid="_x0000_s51201" name="Equation" r:id="rId3" imgW="2425680" imgH="888840" progId="Equation.DSMT4">
              <p:embed/>
            </p:oleObj>
          </a:graphicData>
        </a:graphic>
      </p:graphicFrame>
      <p:sp>
        <p:nvSpPr>
          <p:cNvPr id="18" name="Retângulo 17"/>
          <p:cNvSpPr/>
          <p:nvPr/>
        </p:nvSpPr>
        <p:spPr>
          <a:xfrm>
            <a:off x="3000364" y="5286388"/>
            <a:ext cx="357190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285720" y="428604"/>
            <a:ext cx="850112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probabilidade é sempre não-negativa e a soma das probabilidades de se medir todos os autovalores de um observável é igual a um;</a:t>
            </a: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2857488" y="1357298"/>
          <a:ext cx="3557587" cy="1227138"/>
        </p:xfrm>
        <a:graphic>
          <a:graphicData uri="http://schemas.openxmlformats.org/presentationml/2006/ole">
            <p:oleObj spid="_x0000_s51208" name="Equation" r:id="rId4" imgW="2539800" imgH="876240" progId="Equation.DSMT4">
              <p:embed/>
            </p:oleObj>
          </a:graphicData>
        </a:graphic>
      </p:graphicFrame>
      <p:sp>
        <p:nvSpPr>
          <p:cNvPr id="19" name="Retângulo 18"/>
          <p:cNvSpPr/>
          <p:nvPr/>
        </p:nvSpPr>
        <p:spPr>
          <a:xfrm>
            <a:off x="2714612" y="1357298"/>
            <a:ext cx="3786214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285720" y="2786058"/>
            <a:ext cx="85011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 médio das medidas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um observável se o sistema está no estado 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|a&gt;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3857620" y="4071942"/>
          <a:ext cx="1441450" cy="444500"/>
        </p:xfrm>
        <a:graphic>
          <a:graphicData uri="http://schemas.openxmlformats.org/presentationml/2006/ole">
            <p:oleObj spid="_x0000_s51209" name="Equation" r:id="rId5" imgW="1028520" imgH="317160" progId="Equation.DSMT4">
              <p:embed/>
            </p:oleObj>
          </a:graphicData>
        </a:graphic>
      </p:graphicFrame>
      <p:sp>
        <p:nvSpPr>
          <p:cNvPr id="24" name="Retângulo 23"/>
          <p:cNvSpPr/>
          <p:nvPr/>
        </p:nvSpPr>
        <p:spPr>
          <a:xfrm>
            <a:off x="3786182" y="4000504"/>
            <a:ext cx="157163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2714612" y="3357562"/>
          <a:ext cx="3541713" cy="515937"/>
        </p:xfrm>
        <a:graphic>
          <a:graphicData uri="http://schemas.openxmlformats.org/presentationml/2006/ole">
            <p:oleObj spid="_x0000_s51210" name="Equation" r:id="rId6" imgW="2527200" imgH="368280" progId="Equation.DSMT4">
              <p:embed/>
            </p:oleObj>
          </a:graphicData>
        </a:graphic>
      </p:graphicFrame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642910" y="3929066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143512"/>
            <a:ext cx="7277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7158" y="928670"/>
            <a:ext cx="20185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Caso degenerado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26" y="157161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Calculamos as probabilidades como mostrado acima, onde agora        é o projetor no subespaço degenerado de autovalor    :</a:t>
            </a:r>
            <a:endParaRPr lang="pt-B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215174" y="1500174"/>
          <a:ext cx="284163" cy="398463"/>
        </p:xfrm>
        <a:graphic>
          <a:graphicData uri="http://schemas.openxmlformats.org/presentationml/2006/ole">
            <p:oleObj spid="_x0000_s62466" name="Equation" r:id="rId4" imgW="190440" imgH="266400" progId="Equation.DSMT4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500530" y="1857364"/>
          <a:ext cx="227013" cy="341313"/>
        </p:xfrm>
        <a:graphic>
          <a:graphicData uri="http://schemas.openxmlformats.org/presentationml/2006/ole">
            <p:oleObj spid="_x0000_s62467" name="Equation" r:id="rId5" imgW="152280" imgH="228600" progId="Equation.DSMT4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571868" y="2428868"/>
          <a:ext cx="1885950" cy="666750"/>
        </p:xfrm>
        <a:graphic>
          <a:graphicData uri="http://schemas.openxmlformats.org/presentationml/2006/ole">
            <p:oleObj spid="_x0000_s62468" name="Equation" r:id="rId6" imgW="1257120" imgH="444240" progId="Equation.DSMT4">
              <p:embed/>
            </p:oleObj>
          </a:graphicData>
        </a:graphic>
      </p:graphicFrame>
      <p:sp>
        <p:nvSpPr>
          <p:cNvPr id="12" name="Retângulo 11"/>
          <p:cNvSpPr/>
          <p:nvPr/>
        </p:nvSpPr>
        <p:spPr>
          <a:xfrm>
            <a:off x="3571868" y="2428868"/>
            <a:ext cx="1928826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328612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Probabilidade de numa medida do observável </a:t>
            </a:r>
            <a:r>
              <a:rPr lang="pt-BR" i="1" dirty="0" smtClean="0"/>
              <a:t>Â</a:t>
            </a:r>
            <a:r>
              <a:rPr lang="pt-BR" dirty="0" smtClean="0"/>
              <a:t> </a:t>
            </a:r>
            <a:r>
              <a:rPr lang="pt-BR" dirty="0" smtClean="0"/>
              <a:t>de acharmos o valor      :</a:t>
            </a:r>
            <a:endParaRPr lang="pt-BR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7500958" y="3286124"/>
          <a:ext cx="227013" cy="341313"/>
        </p:xfrm>
        <a:graphic>
          <a:graphicData uri="http://schemas.openxmlformats.org/presentationml/2006/ole">
            <p:oleObj spid="_x0000_s62469" name="Equation" r:id="rId7" imgW="152280" imgH="228600" progId="Equation.DSMT4">
              <p:embed/>
            </p:oleObj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2928926" y="4071942"/>
          <a:ext cx="3346450" cy="665163"/>
        </p:xfrm>
        <a:graphic>
          <a:graphicData uri="http://schemas.openxmlformats.org/presentationml/2006/ole">
            <p:oleObj spid="_x0000_s62470" name="Equation" r:id="rId8" imgW="2234880" imgH="444240" progId="Equation.DSMT4">
              <p:embed/>
            </p:oleObj>
          </a:graphicData>
        </a:graphic>
      </p:graphicFrame>
      <p:sp>
        <p:nvSpPr>
          <p:cNvPr id="16" name="Retângulo 15"/>
          <p:cNvSpPr/>
          <p:nvPr/>
        </p:nvSpPr>
        <p:spPr>
          <a:xfrm>
            <a:off x="2928926" y="4071942"/>
            <a:ext cx="335758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1571612"/>
            <a:ext cx="7286675" cy="385765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Espaço dos vetores de estado. Operadores lineares. Representação de vetores de estado e operadores.</a:t>
            </a:r>
          </a:p>
          <a:p>
            <a:pPr algn="just" eaLnBrk="1" hangingPunct="1">
              <a:lnSpc>
                <a:spcPct val="150000"/>
              </a:lnSpc>
              <a:buFont typeface="+mj-lt"/>
              <a:buAutoNum type="arabicPeriod"/>
            </a:pPr>
            <a:endParaRPr lang="pt-BR" sz="2000" dirty="0" smtClean="0"/>
          </a:p>
          <a:p>
            <a:pPr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pt-BR" sz="2000" dirty="0" smtClean="0"/>
              <a:t>Observáveis. Autovalores e autovetores de um observável. Medida na Mecânica Quântica. Postulados. Relações de incerteza. Mudança de base. Diagonalização. Observáveis com espectro contínuo. Posição e momento. Função de onda.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14422"/>
            <a:ext cx="8643998" cy="500066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1700" b="1" dirty="0" smtClean="0"/>
              <a:t>Observáveis compatíveis:  </a:t>
            </a:r>
            <a:r>
              <a:rPr lang="pt-BR" sz="1700" dirty="0" smtClean="0"/>
              <a:t>Dois observáveis são </a:t>
            </a:r>
            <a:r>
              <a:rPr lang="pt-BR" sz="1700" i="1" dirty="0" smtClean="0"/>
              <a:t>compatíveis</a:t>
            </a:r>
            <a:r>
              <a:rPr lang="pt-BR" sz="1700" b="1" dirty="0" smtClean="0"/>
              <a:t> </a:t>
            </a:r>
            <a:r>
              <a:rPr lang="pt-BR" sz="1700" dirty="0" smtClean="0"/>
              <a:t>se                    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85860"/>
            <a:ext cx="1085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1971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/>
          <a:lstStyle/>
          <a:p>
            <a:pPr algn="just"/>
            <a:r>
              <a:rPr lang="pt-BR" sz="1800" dirty="0" smtClean="0"/>
              <a:t>Observáveis compatíveis. Conjunto completo de observáveis compatíveis. Como determinar uma base do espaço de vetores de estado?</a:t>
            </a:r>
            <a:endParaRPr lang="pt-BR" sz="1800" u="sng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571472" y="214311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 smtClean="0">
                <a:solidFill>
                  <a:srgbClr val="FF0000"/>
                </a:solidFill>
              </a:rPr>
              <a:t>Propriedades</a:t>
            </a:r>
            <a:endParaRPr lang="pt-BR" u="sng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357554" y="1285860"/>
            <a:ext cx="492922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214554"/>
            <a:ext cx="60388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42"/>
            <a:ext cx="2219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214282" y="1428736"/>
            <a:ext cx="86439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Vetores da base               autovetores simultâneos dos observáveis compatíveis     e     .  </a:t>
            </a:r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214282" y="2000240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Duas possibilidades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pt-BR" sz="17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214282" y="2571744"/>
            <a:ext cx="87868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eriod"/>
              <a:tabLst/>
              <a:defRPr/>
            </a:pPr>
            <a:r>
              <a:rPr lang="pt-BR" sz="1700" kern="0" dirty="0" smtClean="0">
                <a:latin typeface="+mn-lt"/>
              </a:rPr>
              <a:t>Dado um par de autovalores de      e      existe apenas um autovetor simultâneo de                                          e        com </a:t>
            </a:r>
            <a:r>
              <a:rPr lang="pt-BR" sz="1700" kern="0" dirty="0" smtClean="0">
                <a:latin typeface="+mn-lt"/>
              </a:rPr>
              <a:t>esse </a:t>
            </a:r>
            <a:r>
              <a:rPr lang="pt-BR" sz="1700" kern="0" dirty="0" smtClean="0">
                <a:latin typeface="+mn-lt"/>
              </a:rPr>
              <a:t>par de autovalores. Nesse caso podemos rotular os estados da base pelos pares de autovalores,           , e os observáveis compatíveis       e       são um </a:t>
            </a:r>
            <a:r>
              <a:rPr lang="pt-BR" sz="1700" b="1" kern="0" dirty="0" smtClean="0">
                <a:latin typeface="+mn-lt"/>
              </a:rPr>
              <a:t>conjunto completo de observáveis compatíveis</a:t>
            </a:r>
            <a:r>
              <a:rPr lang="pt-BR" sz="1700" kern="0" dirty="0" smtClean="0">
                <a:latin typeface="+mn-lt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+mj-lt"/>
              <a:buAutoNum type="arabicPeriod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multiplicidade permanece devemos achar uma série de observáveis compatíveis entre si,           tal que dado o conjunto de autovalores desses observáveis existe apenas um autovetor simultâneo de                  com esse conjunto de autovalores. </a:t>
            </a:r>
            <a:r>
              <a:rPr lang="pt-BR" sz="1700" kern="0" dirty="0" smtClean="0">
                <a:latin typeface="+mn-lt"/>
              </a:rPr>
              <a:t>Nesse caso, os observáveis compatíveis                  são um </a:t>
            </a:r>
            <a:r>
              <a:rPr lang="pt-BR" sz="1700" b="1" kern="0" dirty="0" smtClean="0">
                <a:latin typeface="+mn-lt"/>
              </a:rPr>
              <a:t>conjunto completo de observáveis compatíveis</a:t>
            </a:r>
            <a:r>
              <a:rPr lang="pt-BR" sz="1700" kern="0" dirty="0" smtClean="0">
                <a:latin typeface="+mn-lt"/>
              </a:rPr>
              <a:t>.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928794" y="1500174"/>
          <a:ext cx="803275" cy="420687"/>
        </p:xfrm>
        <a:graphic>
          <a:graphicData uri="http://schemas.openxmlformats.org/presentationml/2006/ole">
            <p:oleObj spid="_x0000_s49159" name="Equation" r:id="rId4" imgW="533160" imgH="279360" progId="Equation.DSMT4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8001024" y="1500174"/>
          <a:ext cx="230188" cy="306388"/>
        </p:xfrm>
        <a:graphic>
          <a:graphicData uri="http://schemas.openxmlformats.org/presentationml/2006/ole">
            <p:oleObj spid="_x0000_s49160" name="Equation" r:id="rId5" imgW="152280" imgH="203040" progId="Equation.DSMT4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8429652" y="1500174"/>
          <a:ext cx="230188" cy="306387"/>
        </p:xfrm>
        <a:graphic>
          <a:graphicData uri="http://schemas.openxmlformats.org/presentationml/2006/ole">
            <p:oleObj spid="_x0000_s49161" name="Equation" r:id="rId6" imgW="152280" imgH="203040" progId="Equation.DSMT4">
              <p:embed/>
            </p:oleObj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3714744" y="2643182"/>
          <a:ext cx="230188" cy="306387"/>
        </p:xfrm>
        <a:graphic>
          <a:graphicData uri="http://schemas.openxmlformats.org/presentationml/2006/ole">
            <p:oleObj spid="_x0000_s49162" name="Equation" r:id="rId7" imgW="152280" imgH="203040" progId="Equation.DSMT4">
              <p:embed/>
            </p:oleObj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4214810" y="2643182"/>
          <a:ext cx="230188" cy="306387"/>
        </p:xfrm>
        <a:graphic>
          <a:graphicData uri="http://schemas.openxmlformats.org/presentationml/2006/ole">
            <p:oleObj spid="_x0000_s49163" name="Equation" r:id="rId8" imgW="152280" imgH="203040" progId="Equation.DSMT4">
              <p:embed/>
            </p:oleObj>
          </a:graphicData>
        </a:graphic>
      </p:graphicFrame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928662" y="3000372"/>
          <a:ext cx="230188" cy="306387"/>
        </p:xfrm>
        <a:graphic>
          <a:graphicData uri="http://schemas.openxmlformats.org/presentationml/2006/ole">
            <p:oleObj spid="_x0000_s49164" name="Equation" r:id="rId9" imgW="152280" imgH="203040" progId="Equation.DSMT4">
              <p:embed/>
            </p:oleObj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8643966" y="2643182"/>
          <a:ext cx="230187" cy="306387"/>
        </p:xfrm>
        <a:graphic>
          <a:graphicData uri="http://schemas.openxmlformats.org/presentationml/2006/ole">
            <p:oleObj spid="_x0000_s49165" name="Equation" r:id="rId10" imgW="152280" imgH="203040" progId="Equation.DSMT4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7000892" y="3429000"/>
          <a:ext cx="230187" cy="306387"/>
        </p:xfrm>
        <a:graphic>
          <a:graphicData uri="http://schemas.openxmlformats.org/presentationml/2006/ole">
            <p:oleObj spid="_x0000_s49166" name="Equation" r:id="rId11" imgW="152280" imgH="203040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7572396" y="3429000"/>
          <a:ext cx="230187" cy="306387"/>
        </p:xfrm>
        <a:graphic>
          <a:graphicData uri="http://schemas.openxmlformats.org/presentationml/2006/ole">
            <p:oleObj spid="_x0000_s49167" name="Equation" r:id="rId12" imgW="152280" imgH="203040" progId="Equation.DSMT4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2928926" y="4643446"/>
          <a:ext cx="979487" cy="363538"/>
        </p:xfrm>
        <a:graphic>
          <a:graphicData uri="http://schemas.openxmlformats.org/presentationml/2006/ole">
            <p:oleObj spid="_x0000_s49168" name="Equation" r:id="rId13" imgW="647640" imgH="241200" progId="Equation.DSMT4">
              <p:embed/>
            </p:oleObj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6072198" y="5000636"/>
          <a:ext cx="979487" cy="363537"/>
        </p:xfrm>
        <a:graphic>
          <a:graphicData uri="http://schemas.openxmlformats.org/presentationml/2006/ole">
            <p:oleObj spid="_x0000_s49170" name="Equation" r:id="rId14" imgW="647640" imgH="241200" progId="Equation.DSMT4">
              <p:embed/>
            </p:oleObj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6143636" y="5429264"/>
          <a:ext cx="979487" cy="363537"/>
        </p:xfrm>
        <a:graphic>
          <a:graphicData uri="http://schemas.openxmlformats.org/presentationml/2006/ole">
            <p:oleObj spid="_x0000_s49171" name="Equation" r:id="rId15" imgW="647640" imgH="241200" progId="Equation.DSMT4">
              <p:embed/>
            </p:oleObj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3357554" y="3429000"/>
          <a:ext cx="630238" cy="382587"/>
        </p:xfrm>
        <a:graphic>
          <a:graphicData uri="http://schemas.openxmlformats.org/presentationml/2006/ole">
            <p:oleObj spid="_x0000_s49172" name="Equation" r:id="rId16" imgW="4190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214282" y="571480"/>
            <a:ext cx="86439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determinar uma base no espaço de vetores de estado?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214282" y="1214422"/>
            <a:ext cx="35004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e       observáveis compatíveis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57158" y="1285860"/>
          <a:ext cx="230188" cy="306388"/>
        </p:xfrm>
        <a:graphic>
          <a:graphicData uri="http://schemas.openxmlformats.org/presentationml/2006/ole">
            <p:oleObj spid="_x0000_s54274" name="Equation" r:id="rId3" imgW="152280" imgH="203040" progId="Equation.DSMT4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857224" y="1285860"/>
          <a:ext cx="230188" cy="306387"/>
        </p:xfrm>
        <a:graphic>
          <a:graphicData uri="http://schemas.openxmlformats.org/presentationml/2006/ole">
            <p:oleObj spid="_x0000_s54275" name="Equation" r:id="rId4" imgW="152280" imgH="203040" progId="Equation.DSMT4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285720" y="342900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Selecionamos os vetores da base fazendo medidas simultâneas dos observáveis</a:t>
            </a:r>
          </a:p>
          <a:p>
            <a:r>
              <a:rPr lang="pt-BR" dirty="0" smtClean="0"/>
              <a:t>       e      .</a:t>
            </a:r>
            <a:endParaRPr lang="pt-BR" dirty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500034" y="3714752"/>
          <a:ext cx="230187" cy="306388"/>
        </p:xfrm>
        <a:graphic>
          <a:graphicData uri="http://schemas.openxmlformats.org/presentationml/2006/ole">
            <p:oleObj spid="_x0000_s54276" name="Equation" r:id="rId5" imgW="152280" imgH="203040" progId="Equation.DSMT4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071538" y="3714752"/>
          <a:ext cx="230188" cy="306388"/>
        </p:xfrm>
        <a:graphic>
          <a:graphicData uri="http://schemas.openxmlformats.org/presentationml/2006/ole">
            <p:oleObj spid="_x0000_s54277" name="Equation" r:id="rId6" imgW="152280" imgH="203040" progId="Equation.DSMT4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285720" y="3429000"/>
            <a:ext cx="842968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714488"/>
            <a:ext cx="6267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85720" y="4572008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n-lt"/>
              </a:rPr>
              <a:t>Probabilidade de nas medidas sucessivas acima acharmos os valores             : </a:t>
            </a:r>
            <a:endParaRPr lang="pt-BR" dirty="0">
              <a:latin typeface="+mn-lt"/>
            </a:endParaRP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/>
        </p:nvGraphicFramePr>
        <p:xfrm>
          <a:off x="1643042" y="5286388"/>
          <a:ext cx="5730875" cy="914400"/>
        </p:xfrm>
        <a:graphic>
          <a:graphicData uri="http://schemas.openxmlformats.org/presentationml/2006/ole">
            <p:oleObj spid="_x0000_s54278" name="Equation" r:id="rId8" imgW="3822480" imgH="609480" progId="Equation.DSMT4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7643834" y="4572008"/>
          <a:ext cx="569912" cy="342900"/>
        </p:xfrm>
        <a:graphic>
          <a:graphicData uri="http://schemas.openxmlformats.org/presentationml/2006/ole">
            <p:oleObj spid="_x0000_s54279" name="Equation" r:id="rId9" imgW="380880" imgH="228600" progId="Equation.DSMT4">
              <p:embed/>
            </p:oleObj>
          </a:graphicData>
        </a:graphic>
      </p:graphicFrame>
      <p:sp>
        <p:nvSpPr>
          <p:cNvPr id="16" name="Retângulo 15"/>
          <p:cNvSpPr/>
          <p:nvPr/>
        </p:nvSpPr>
        <p:spPr>
          <a:xfrm>
            <a:off x="1643042" y="5286388"/>
            <a:ext cx="5857916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 txBox="1">
            <a:spLocks noChangeArrowheads="1"/>
          </p:cNvSpPr>
          <p:nvPr/>
        </p:nvSpPr>
        <p:spPr bwMode="auto">
          <a:xfrm>
            <a:off x="214282" y="428604"/>
            <a:ext cx="82153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Observáveis incompatíveis</a:t>
            </a:r>
            <a:r>
              <a:rPr kumimoji="0" lang="pt-BR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585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643042" y="928670"/>
            <a:ext cx="585791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7372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285720" y="2285992"/>
            <a:ext cx="82153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Medidas de observáveis incompatíveis</a:t>
            </a:r>
            <a:r>
              <a:rPr kumimoji="0" lang="pt-BR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86058"/>
            <a:ext cx="7334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429000"/>
            <a:ext cx="5210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357694"/>
            <a:ext cx="74199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928926" y="5500702"/>
            <a:ext cx="307183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636"/>
            <a:ext cx="452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857628"/>
            <a:ext cx="31146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714744" y="5429264"/>
            <a:ext cx="192882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71480"/>
            <a:ext cx="7496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7496"/>
            <a:ext cx="7686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6000768"/>
            <a:ext cx="7419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928926" y="2000240"/>
            <a:ext cx="342902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591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77057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86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428604"/>
            <a:ext cx="8643998" cy="128588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1700" b="1" dirty="0" err="1" smtClean="0"/>
              <a:t>Diagonalização</a:t>
            </a:r>
            <a:r>
              <a:rPr lang="pt-BR" sz="1700" b="1" dirty="0" smtClean="0"/>
              <a:t>. Solução da equação de autovalores para um operador </a:t>
            </a:r>
            <a:r>
              <a:rPr lang="pt-BR" sz="1700" b="1" dirty="0" err="1" smtClean="0"/>
              <a:t>hermiteano</a:t>
            </a:r>
            <a:r>
              <a:rPr lang="pt-BR" sz="1700" b="1" dirty="0" smtClean="0"/>
              <a:t>.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96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4867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571868" y="3214686"/>
            <a:ext cx="178595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1000100" y="2714620"/>
            <a:ext cx="23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000100" y="5143512"/>
            <a:ext cx="23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286116" y="6000768"/>
            <a:ext cx="242889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8009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620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857256"/>
          </a:xfrm>
        </p:spPr>
        <p:txBody>
          <a:bodyPr/>
          <a:lstStyle/>
          <a:p>
            <a:pPr eaLnBrk="1" hangingPunct="1"/>
            <a:r>
              <a:rPr lang="pt-BR" sz="4000" dirty="0" smtClean="0"/>
              <a:t>Espaço dos vetores de estado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85860"/>
            <a:ext cx="8643998" cy="257176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dirty="0" smtClean="0"/>
              <a:t>O estado do sistema é representado por um vetor num espaço vetorial complexo, munido de um produto escalar </a:t>
            </a:r>
            <a:r>
              <a:rPr lang="pt-BR" sz="1700" dirty="0" err="1" smtClean="0"/>
              <a:t>hermiteano</a:t>
            </a:r>
            <a:r>
              <a:rPr lang="pt-BR" sz="1700" dirty="0" smtClean="0"/>
              <a:t>. Vamos adotar a notação de Dirac: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pt-BR" sz="1700" u="sng" dirty="0" smtClean="0"/>
              <a:t>Vetor de estado</a:t>
            </a:r>
            <a:r>
              <a:rPr lang="pt-BR" sz="1700" dirty="0" smtClean="0"/>
              <a:t>            → “</a:t>
            </a:r>
            <a:r>
              <a:rPr lang="pt-BR" sz="1700" i="1" dirty="0" err="1" smtClean="0"/>
              <a:t>ket</a:t>
            </a:r>
            <a:r>
              <a:rPr lang="pt-BR" sz="1700" dirty="0" smtClean="0"/>
              <a:t>”,  </a:t>
            </a:r>
            <a:r>
              <a:rPr lang="pt-BR" sz="1700" i="1" dirty="0" smtClean="0">
                <a:latin typeface="Symbol" pitchFamily="18" charset="2"/>
              </a:rPr>
              <a:t>a</a:t>
            </a:r>
            <a:r>
              <a:rPr lang="pt-BR" sz="1700" dirty="0" smtClean="0"/>
              <a:t>  rótulo identificador.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1700" b="1" dirty="0" smtClean="0"/>
              <a:t>Dimensionalidade: </a:t>
            </a:r>
            <a:r>
              <a:rPr lang="pt-BR" sz="1700" dirty="0" smtClean="0"/>
              <a:t>é determinada pela natureza do sistema físico considerado.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1700" b="1" dirty="0" smtClean="0"/>
              <a:t>Estrutura de espaço vetorial: </a:t>
            </a:r>
            <a:r>
              <a:rPr lang="pt-BR" sz="1700" dirty="0" smtClean="0"/>
              <a:t>estão definidas as operações de soma de vetores e multiplicação de um vetor por um número complexo.</a:t>
            </a:r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1928794" y="2143116"/>
          <a:ext cx="482600" cy="508000"/>
        </p:xfrm>
        <a:graphic>
          <a:graphicData uri="http://schemas.openxmlformats.org/presentationml/2006/ole">
            <p:oleObj spid="_x0000_s1044" name="Equation" r:id="rId3" imgW="241200" imgH="253800" progId="Equation.DSMT4">
              <p:embed/>
            </p:oleObj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241300" y="3986213"/>
          <a:ext cx="4221163" cy="2058987"/>
        </p:xfrm>
        <a:graphic>
          <a:graphicData uri="http://schemas.openxmlformats.org/presentationml/2006/ole">
            <p:oleObj spid="_x0000_s1045" name="Equation" r:id="rId4" imgW="3670200" imgH="1790640" progId="Equation.DSMT4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4721225" y="4186238"/>
          <a:ext cx="4111625" cy="1835150"/>
        </p:xfrm>
        <a:graphic>
          <a:graphicData uri="http://schemas.openxmlformats.org/presentationml/2006/ole">
            <p:oleObj spid="_x0000_s1046" name="Equation" r:id="rId5" imgW="3581280" imgH="1600200" progId="Equation.DSMT4">
              <p:embed/>
            </p:oleObj>
          </a:graphicData>
        </a:graphic>
      </p:graphicFrame>
      <p:sp>
        <p:nvSpPr>
          <p:cNvPr id="24" name="Retângulo 23"/>
          <p:cNvSpPr/>
          <p:nvPr/>
        </p:nvSpPr>
        <p:spPr>
          <a:xfrm>
            <a:off x="214282" y="3929066"/>
            <a:ext cx="4286280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4714876" y="4143380"/>
            <a:ext cx="4214842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85720" y="6286520"/>
            <a:ext cx="86485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Um vetor de estado contém todas as informações sobre o estado físico do sistema.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865187"/>
          </a:xfrm>
        </p:spPr>
        <p:txBody>
          <a:bodyPr/>
          <a:lstStyle/>
          <a:p>
            <a:r>
              <a:rPr lang="pt-BR"/>
              <a:t>Relações de incerteza</a:t>
            </a:r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>
            <p:ph idx="1"/>
          </p:nvPr>
        </p:nvGraphicFramePr>
        <p:xfrm>
          <a:off x="395288" y="1700213"/>
          <a:ext cx="8359775" cy="4629150"/>
        </p:xfrm>
        <a:graphic>
          <a:graphicData uri="http://schemas.openxmlformats.org/presentationml/2006/ole">
            <p:oleObj spid="_x0000_s65538" name="Imagem de bitmap" r:id="rId3" imgW="8326012" imgH="461074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79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3205163" y="2133600"/>
          <a:ext cx="2714625" cy="619125"/>
        </p:xfrm>
        <a:graphic>
          <a:graphicData uri="http://schemas.openxmlformats.org/presentationml/2006/ole">
            <p:oleObj spid="_x0000_s66562" name="Imagem de bitmap" r:id="rId3" imgW="2715004" imgH="619211" progId="PBrush">
              <p:embed/>
            </p:oleObj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323850" y="3429000"/>
          <a:ext cx="8350250" cy="2590800"/>
        </p:xfrm>
        <a:graphic>
          <a:graphicData uri="http://schemas.openxmlformats.org/presentationml/2006/ole">
            <p:oleObj spid="_x0000_s66563" name="Imagem de bitmap" r:id="rId4" imgW="8352381" imgH="2591162" progId="PBrush">
              <p:embed/>
            </p:oleObj>
          </a:graphicData>
        </a:graphic>
      </p:graphicFrame>
      <p:graphicFrame>
        <p:nvGraphicFramePr>
          <p:cNvPr id="88082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179388" y="476250"/>
          <a:ext cx="7704137" cy="981075"/>
        </p:xfrm>
        <a:graphic>
          <a:graphicData uri="http://schemas.openxmlformats.org/presentationml/2006/ole">
            <p:oleObj spid="_x0000_s66564" name="Imagem de bitmap" r:id="rId5" imgW="7706801" imgH="980952" progId="PBrush">
              <p:embed/>
            </p:oleObj>
          </a:graphicData>
        </a:graphic>
      </p:graphicFrame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3276600" y="2060575"/>
            <a:ext cx="2665413" cy="7921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684213" y="3789363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395288" y="3429000"/>
            <a:ext cx="8353425" cy="2736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79388" y="765175"/>
          <a:ext cx="7064375" cy="3171825"/>
        </p:xfrm>
        <a:graphic>
          <a:graphicData uri="http://schemas.openxmlformats.org/presentationml/2006/ole">
            <p:oleObj spid="_x0000_s67586" name="Imagem de bitmap" r:id="rId3" imgW="7066667" imgH="3172268" progId="PBrush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79388" y="4149725"/>
          <a:ext cx="7464425" cy="1133475"/>
        </p:xfrm>
        <a:graphic>
          <a:graphicData uri="http://schemas.openxmlformats.org/presentationml/2006/ole">
            <p:oleObj spid="_x0000_s67587" name="Imagem de bitmap" r:id="rId4" imgW="7466667" imgH="1133633" progId="PBrush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ChangeAspect="1"/>
          </p:cNvGraphicFramePr>
          <p:nvPr>
            <p:ph/>
          </p:nvPr>
        </p:nvGraphicFramePr>
        <p:xfrm>
          <a:off x="179388" y="836613"/>
          <a:ext cx="7627937" cy="5029200"/>
        </p:xfrm>
        <a:graphic>
          <a:graphicData uri="http://schemas.openxmlformats.org/presentationml/2006/ole">
            <p:oleObj spid="_x0000_s68610" name="Imagem de bitmap" r:id="rId3" imgW="7628571" imgH="5028571" progId="PBrush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571480"/>
            <a:ext cx="8643998" cy="128588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1700" b="1" dirty="0" smtClean="0"/>
              <a:t>Produto Escalar Hermiteano: </a:t>
            </a:r>
            <a:r>
              <a:rPr lang="pt-BR" sz="1700" dirty="0" smtClean="0"/>
              <a:t>operação que associa a todo par de vetores |</a:t>
            </a:r>
            <a:r>
              <a:rPr lang="pt-BR" sz="1700" dirty="0" smtClean="0">
                <a:latin typeface="Symbol" pitchFamily="18" charset="2"/>
              </a:rPr>
              <a:t>a</a:t>
            </a:r>
            <a:r>
              <a:rPr lang="pt-BR" sz="1700" dirty="0" smtClean="0"/>
              <a:t>&gt; e |</a:t>
            </a:r>
            <a:r>
              <a:rPr lang="pt-BR" sz="1700" dirty="0" smtClean="0">
                <a:latin typeface="Symbol" pitchFamily="18" charset="2"/>
              </a:rPr>
              <a:t>b</a:t>
            </a:r>
            <a:r>
              <a:rPr lang="pt-BR" sz="1700" dirty="0" smtClean="0"/>
              <a:t>&gt; um número complexo que será indicado pelo símbolo (</a:t>
            </a:r>
            <a:r>
              <a:rPr lang="pt-BR" sz="1700" dirty="0" smtClean="0">
                <a:latin typeface="Symbol" pitchFamily="18" charset="2"/>
              </a:rPr>
              <a:t>b</a:t>
            </a:r>
            <a:r>
              <a:rPr lang="pt-BR" sz="1700" dirty="0" smtClean="0"/>
              <a:t>,</a:t>
            </a:r>
            <a:r>
              <a:rPr lang="pt-BR" sz="1700" dirty="0" smtClean="0">
                <a:latin typeface="Symbol" pitchFamily="18" charset="2"/>
              </a:rPr>
              <a:t>a</a:t>
            </a:r>
            <a:r>
              <a:rPr lang="pt-BR" sz="1700" dirty="0" smtClean="0"/>
              <a:t>), satisfazendo as propriedades:</a:t>
            </a:r>
            <a:endParaRPr lang="pt-BR" sz="1700" b="1" dirty="0" smtClean="0"/>
          </a:p>
        </p:txBody>
      </p:sp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3000364" y="1571612"/>
          <a:ext cx="3117850" cy="1516062"/>
        </p:xfrm>
        <a:graphic>
          <a:graphicData uri="http://schemas.openxmlformats.org/presentationml/2006/ole">
            <p:oleObj spid="_x0000_s29700" name="Equation" r:id="rId3" imgW="2717640" imgH="1320480" progId="Equation.DSMT4">
              <p:embed/>
            </p:oleObj>
          </a:graphicData>
        </a:graphic>
      </p:graphicFrame>
      <p:sp>
        <p:nvSpPr>
          <p:cNvPr id="14" name="Retângulo 13"/>
          <p:cNvSpPr/>
          <p:nvPr/>
        </p:nvSpPr>
        <p:spPr>
          <a:xfrm>
            <a:off x="2905100" y="1500174"/>
            <a:ext cx="3286148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0" y="3143248"/>
            <a:ext cx="8643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Consequência</a:t>
            </a:r>
            <a:r>
              <a:rPr kumimoji="0" lang="pt-BR" sz="17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 propriedades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pt-BR" sz="1700" kern="0" dirty="0" smtClean="0">
                <a:latin typeface="+mn-lt"/>
              </a:rPr>
              <a:t>Linearidade do produto escalar com respeito ao segundo argumento e antilinearidade com respeito ao primeiro argumento</a:t>
            </a:r>
            <a:endParaRPr kumimoji="0" lang="pt-BR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286116" y="4143380"/>
          <a:ext cx="2374900" cy="525463"/>
        </p:xfrm>
        <a:graphic>
          <a:graphicData uri="http://schemas.openxmlformats.org/presentationml/2006/ole">
            <p:oleObj spid="_x0000_s29702" name="Equação" r:id="rId4" imgW="2070000" imgH="457200" progId="Equation.3">
              <p:embed/>
            </p:oleObj>
          </a:graphicData>
        </a:graphic>
      </p:graphicFrame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4786322"/>
            <a:ext cx="86439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Ortogonalidade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t-BR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8"/>
          <p:cNvSpPr txBox="1">
            <a:spLocks noChangeArrowheads="1"/>
          </p:cNvSpPr>
          <p:nvPr/>
        </p:nvSpPr>
        <p:spPr bwMode="auto">
          <a:xfrm>
            <a:off x="0" y="5429264"/>
            <a:ext cx="86439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17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t-BR" sz="17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143108" y="4929198"/>
          <a:ext cx="3960812" cy="323850"/>
        </p:xfrm>
        <a:graphic>
          <a:graphicData uri="http://schemas.openxmlformats.org/presentationml/2006/ole">
            <p:oleObj spid="_x0000_s29703" name="Equação" r:id="rId5" imgW="2654280" imgH="21564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1285875" y="5500688"/>
          <a:ext cx="1504950" cy="420687"/>
        </p:xfrm>
        <a:graphic>
          <a:graphicData uri="http://schemas.openxmlformats.org/presentationml/2006/ole">
            <p:oleObj spid="_x0000_s29704" name="Equação" r:id="rId6" imgW="1002960" imgH="27936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2857488" y="6072206"/>
          <a:ext cx="3752850" cy="325438"/>
        </p:xfrm>
        <a:graphic>
          <a:graphicData uri="http://schemas.openxmlformats.org/presentationml/2006/ole">
            <p:oleObj spid="_x0000_s29705" name="Equação" r:id="rId7" imgW="2501640" imgH="215640" progId="Equation.3">
              <p:embed/>
            </p:oleObj>
          </a:graphicData>
        </a:graphic>
      </p:graphicFrame>
      <p:sp>
        <p:nvSpPr>
          <p:cNvPr id="13" name="Retângulo 12"/>
          <p:cNvSpPr/>
          <p:nvPr/>
        </p:nvSpPr>
        <p:spPr>
          <a:xfrm>
            <a:off x="3214678" y="4071942"/>
            <a:ext cx="250033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214414" y="5429264"/>
            <a:ext cx="164307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571480"/>
            <a:ext cx="8643998" cy="857256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1700" dirty="0" smtClean="0"/>
              <a:t>Se o espaço dos vetores de estado tem dimensão </a:t>
            </a:r>
            <a:r>
              <a:rPr lang="pt-BR" sz="1700" b="1" i="1" dirty="0" smtClean="0"/>
              <a:t>N</a:t>
            </a:r>
            <a:r>
              <a:rPr lang="pt-BR" sz="1700" dirty="0" smtClean="0"/>
              <a:t>, existe uma </a:t>
            </a:r>
            <a:r>
              <a:rPr lang="pt-BR" sz="1700" b="1" dirty="0" smtClean="0"/>
              <a:t>base de vetores de estado</a:t>
            </a:r>
            <a:r>
              <a:rPr lang="pt-BR" sz="1700" dirty="0" smtClean="0"/>
              <a:t> dada por </a:t>
            </a:r>
            <a:r>
              <a:rPr lang="pt-BR" sz="1700" i="1" dirty="0" smtClean="0"/>
              <a:t>N</a:t>
            </a:r>
            <a:r>
              <a:rPr lang="pt-BR" sz="1700" dirty="0" smtClean="0"/>
              <a:t> vetores ortonormais,</a:t>
            </a:r>
            <a:endParaRPr lang="pt-BR" sz="1700" b="1" dirty="0" smtClean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571472" y="2143116"/>
            <a:ext cx="58579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</a:t>
            </a:r>
            <a:r>
              <a:rPr kumimoji="0" lang="pt-BR" sz="17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qualquer vetor de estado pode ser escrito como:</a:t>
            </a:r>
            <a:endParaRPr kumimoji="0" lang="pt-BR" sz="17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3071802" y="1643050"/>
          <a:ext cx="2908300" cy="363538"/>
        </p:xfrm>
        <a:graphic>
          <a:graphicData uri="http://schemas.openxmlformats.org/presentationml/2006/ole">
            <p:oleObj spid="_x0000_s31751" name="Equação" r:id="rId3" imgW="1930320" imgH="24120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000364" y="2857496"/>
          <a:ext cx="1377950" cy="649287"/>
        </p:xfrm>
        <a:graphic>
          <a:graphicData uri="http://schemas.openxmlformats.org/presentationml/2006/ole">
            <p:oleObj spid="_x0000_s31752" name="Equação" r:id="rId4" imgW="914400" imgH="431640" progId="Equation.3">
              <p:embed/>
            </p:oleObj>
          </a:graphicData>
        </a:graphic>
      </p:graphicFrame>
      <p:sp>
        <p:nvSpPr>
          <p:cNvPr id="7" name="Retângulo 6"/>
          <p:cNvSpPr/>
          <p:nvPr/>
        </p:nvSpPr>
        <p:spPr>
          <a:xfrm>
            <a:off x="2928926" y="2857496"/>
            <a:ext cx="300039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786314" y="3000372"/>
          <a:ext cx="1071562" cy="382588"/>
        </p:xfrm>
        <a:graphic>
          <a:graphicData uri="http://schemas.openxmlformats.org/presentationml/2006/ole">
            <p:oleObj spid="_x0000_s31753" name="Equation" r:id="rId5" imgW="7110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/>
          <a:lstStyle/>
          <a:p>
            <a:r>
              <a:rPr lang="pt-BR" sz="4000" dirty="0" smtClean="0"/>
              <a:t>Espaço Dual. “</a:t>
            </a:r>
            <a:r>
              <a:rPr lang="pt-BR" sz="4000" i="1" dirty="0" smtClean="0"/>
              <a:t>Bras</a:t>
            </a:r>
            <a:r>
              <a:rPr lang="pt-BR" sz="4000" dirty="0" smtClean="0"/>
              <a:t>”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6"/>
            <a:ext cx="8643998" cy="85725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dirty="0" smtClean="0"/>
              <a:t>Dado um espaço vetorial podemos definir funções lineares com valores complexos dos vetores do espaço, </a:t>
            </a: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428596" y="2643182"/>
          <a:ext cx="3651250" cy="2614612"/>
        </p:xfrm>
        <a:graphic>
          <a:graphicData uri="http://schemas.openxmlformats.org/presentationml/2006/ole">
            <p:oleObj spid="_x0000_s30723" name="Equation" r:id="rId3" imgW="3174840" imgH="2273040" progId="Equation.DSMT4">
              <p:embed/>
            </p:oleObj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4572000" y="2714620"/>
          <a:ext cx="4052888" cy="2300288"/>
        </p:xfrm>
        <a:graphic>
          <a:graphicData uri="http://schemas.openxmlformats.org/presentationml/2006/ole">
            <p:oleObj spid="_x0000_s30724" name="Equation" r:id="rId4" imgW="3530520" imgH="200628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786182" y="1643050"/>
          <a:ext cx="1435100" cy="420688"/>
        </p:xfrm>
        <a:graphic>
          <a:graphicData uri="http://schemas.openxmlformats.org/presentationml/2006/ole">
            <p:oleObj spid="_x0000_s30725" name="Equation" r:id="rId5" imgW="952200" imgH="279360" progId="Equation.DSMT4">
              <p:embed/>
            </p:oleObj>
          </a:graphicData>
        </a:graphic>
      </p:graphicFrame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42844" y="2071679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Linearidade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500166" y="2143116"/>
          <a:ext cx="3635375" cy="420688"/>
        </p:xfrm>
        <a:graphic>
          <a:graphicData uri="http://schemas.openxmlformats.org/presentationml/2006/ole">
            <p:oleObj spid="_x0000_s30726" name="Equation" r:id="rId6" imgW="2412720" imgH="279360" progId="Equation.DSMT4">
              <p:embed/>
            </p:oleObj>
          </a:graphicData>
        </a:graphic>
      </p:graphicFrame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179359" y="5276868"/>
            <a:ext cx="86439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Estrutura de espaço vetorial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Espaço Dual do espaço de partida.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pt-BR" sz="1700" u="sng" kern="0" dirty="0" smtClean="0">
                <a:latin typeface="+mn-lt"/>
              </a:rPr>
              <a:t>Correspondência dual</a:t>
            </a:r>
            <a:r>
              <a:rPr lang="pt-BR" sz="1700" kern="0" dirty="0" smtClean="0">
                <a:latin typeface="+mn-lt"/>
              </a:rPr>
              <a:t>: A cada vetor |</a:t>
            </a:r>
            <a:r>
              <a:rPr lang="pt-BR" sz="1700" kern="0" dirty="0" smtClean="0">
                <a:latin typeface="Symbol" pitchFamily="18" charset="2"/>
              </a:rPr>
              <a:t>a</a:t>
            </a:r>
            <a:r>
              <a:rPr lang="pt-BR" sz="1700" kern="0" dirty="0" smtClean="0">
                <a:latin typeface="+mn-lt"/>
              </a:rPr>
              <a:t>&gt; associamos uma função linear &lt;</a:t>
            </a:r>
            <a:r>
              <a:rPr lang="pt-BR" sz="1700" kern="0" dirty="0" smtClean="0">
                <a:latin typeface="Symbol" pitchFamily="18" charset="2"/>
              </a:rPr>
              <a:t>a</a:t>
            </a:r>
            <a:r>
              <a:rPr lang="pt-BR" sz="1700" kern="0" dirty="0" smtClean="0">
                <a:latin typeface="+mn-lt"/>
              </a:rPr>
              <a:t>| tal que o seu valor no vetor |</a:t>
            </a:r>
            <a:r>
              <a:rPr lang="pt-BR" sz="1700" kern="0" dirty="0" smtClean="0">
                <a:latin typeface="Symbol" pitchFamily="18" charset="2"/>
              </a:rPr>
              <a:t>b</a:t>
            </a:r>
            <a:r>
              <a:rPr lang="pt-BR" sz="1700" kern="0" dirty="0" smtClean="0">
                <a:latin typeface="+mn-lt"/>
              </a:rPr>
              <a:t>&gt; seja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394069" y="6277000"/>
          <a:ext cx="2314575" cy="420687"/>
        </p:xfrm>
        <a:graphic>
          <a:graphicData uri="http://schemas.openxmlformats.org/presentationml/2006/ole">
            <p:oleObj spid="_x0000_s30727" name="Equation" r:id="rId7" imgW="1536480" imgH="279360" progId="Equation.DSMT4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3322631" y="6205562"/>
            <a:ext cx="242889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57158" y="2571744"/>
            <a:ext cx="3786214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214414" y="3071810"/>
            <a:ext cx="1857388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4500562" y="2643182"/>
            <a:ext cx="4214842" cy="242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786446" y="3143248"/>
            <a:ext cx="1214446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714744" y="1643050"/>
            <a:ext cx="157163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571480"/>
            <a:ext cx="8643998" cy="85725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dirty="0" smtClean="0"/>
              <a:t>Na notação de Dirac, um vetor do espaço dual é chamado de “</a:t>
            </a:r>
            <a:r>
              <a:rPr lang="pt-BR" sz="1700" i="1" dirty="0" err="1" smtClean="0"/>
              <a:t>bra</a:t>
            </a:r>
            <a:r>
              <a:rPr lang="pt-BR" sz="1700" dirty="0" smtClean="0"/>
              <a:t>”. Os produtos escalares entre dois vetores do espaço vetorial aparecem como </a:t>
            </a:r>
            <a:r>
              <a:rPr lang="pt-BR" sz="1700" i="1" dirty="0" err="1" smtClean="0"/>
              <a:t>brackets</a:t>
            </a:r>
            <a:endParaRPr lang="pt-BR" sz="1700" dirty="0" smtClean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3857620" y="1571612"/>
          <a:ext cx="838200" cy="863600"/>
        </p:xfrm>
        <a:graphic>
          <a:graphicData uri="http://schemas.openxmlformats.org/presentationml/2006/ole">
            <p:oleObj spid="_x0000_s35847" name="Equation" r:id="rId3" imgW="419040" imgH="431640" progId="Equation.DSMT4">
              <p:embed/>
            </p:oleObj>
          </a:graphicData>
        </a:graphic>
      </p:graphicFrame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285720" y="2500307"/>
            <a:ext cx="86439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Correspondência entre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vetores do espaço vetorial e do espaço dual é tal que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500298" y="3071810"/>
          <a:ext cx="3730625" cy="1185862"/>
        </p:xfrm>
        <a:graphic>
          <a:graphicData uri="http://schemas.openxmlformats.org/presentationml/2006/ole">
            <p:oleObj spid="_x0000_s35848" name="Equation" r:id="rId4" imgW="2476440" imgH="787320" progId="Equation.DSMT4">
              <p:embed/>
            </p:oleObj>
          </a:graphicData>
        </a:graphic>
      </p:graphicFrame>
      <p:sp>
        <p:nvSpPr>
          <p:cNvPr id="18" name="Retângulo 17"/>
          <p:cNvSpPr/>
          <p:nvPr/>
        </p:nvSpPr>
        <p:spPr>
          <a:xfrm>
            <a:off x="2357422" y="3071810"/>
            <a:ext cx="4000528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285720" y="4429132"/>
            <a:ext cx="8643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Dada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uma base no espaço vetorial podemos achar uma base correspondente no espaço dual: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2000232" y="4857760"/>
          <a:ext cx="2200275" cy="420687"/>
        </p:xfrm>
        <a:graphic>
          <a:graphicData uri="http://schemas.openxmlformats.org/presentationml/2006/ole">
            <p:oleObj spid="_x0000_s35849" name="Equation" r:id="rId5" imgW="1460160" imgH="279360" progId="Equation.DSMT4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357422" y="5500702"/>
          <a:ext cx="4322762" cy="515938"/>
        </p:xfrm>
        <a:graphic>
          <a:graphicData uri="http://schemas.openxmlformats.org/presentationml/2006/ole">
            <p:oleObj spid="_x0000_s35850" name="Equation" r:id="rId6" imgW="2869920" imgH="342720" progId="Equation.DSMT4">
              <p:embed/>
            </p:oleObj>
          </a:graphicData>
        </a:graphic>
      </p:graphicFrame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642910" y="6000768"/>
            <a:ext cx="928694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3352800" y="6215063"/>
          <a:ext cx="2390775" cy="515937"/>
        </p:xfrm>
        <a:graphic>
          <a:graphicData uri="http://schemas.openxmlformats.org/presentationml/2006/ole">
            <p:oleObj spid="_x0000_s35851" name="Equation" r:id="rId7" imgW="1587240" imgH="342720" progId="Equation.DSMT4">
              <p:embed/>
            </p:oleObj>
          </a:graphicData>
        </a:graphic>
      </p:graphicFrame>
      <p:sp>
        <p:nvSpPr>
          <p:cNvPr id="28" name="Retângulo 27"/>
          <p:cNvSpPr/>
          <p:nvPr/>
        </p:nvSpPr>
        <p:spPr>
          <a:xfrm>
            <a:off x="3286116" y="6143644"/>
            <a:ext cx="257176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/>
          <a:lstStyle/>
          <a:p>
            <a:r>
              <a:rPr lang="pt-BR" sz="4000" dirty="0" smtClean="0"/>
              <a:t>Operadores Lineares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500174"/>
            <a:ext cx="8643998" cy="85725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dirty="0" smtClean="0"/>
              <a:t>Ação de um operador linear num vetor do espaço vetorial transforma esse vetor em outro vetor do mesmo espaço:</a:t>
            </a:r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3786182" y="2428867"/>
          <a:ext cx="1447800" cy="533400"/>
        </p:xfrm>
        <a:graphic>
          <a:graphicData uri="http://schemas.openxmlformats.org/presentationml/2006/ole">
            <p:oleObj spid="_x0000_s32770" name="Equação" r:id="rId3" imgW="723600" imgH="26640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57158" y="3286123"/>
          <a:ext cx="5221287" cy="428625"/>
        </p:xfrm>
        <a:graphic>
          <a:graphicData uri="http://schemas.openxmlformats.org/presentationml/2006/ole">
            <p:oleObj spid="_x0000_s32773" name="Equation" r:id="rId4" imgW="3251160" imgH="266400" progId="Equation.DSMT4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57158" y="4214817"/>
          <a:ext cx="3979863" cy="1814512"/>
        </p:xfrm>
        <a:graphic>
          <a:graphicData uri="http://schemas.openxmlformats.org/presentationml/2006/ole">
            <p:oleObj spid="_x0000_s32774" name="Equation" r:id="rId5" imgW="3454200" imgH="1574640" progId="Equation.DSMT4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3786182" y="2428867"/>
            <a:ext cx="142876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286380" y="4143379"/>
          <a:ext cx="3057525" cy="1843088"/>
        </p:xfrm>
        <a:graphic>
          <a:graphicData uri="http://schemas.openxmlformats.org/presentationml/2006/ole">
            <p:oleObj spid="_x0000_s32776" name="Equation" r:id="rId6" imgW="2654280" imgH="1600200" progId="Equation.DSMT4">
              <p:embed/>
            </p:oleObj>
          </a:graphicData>
        </a:graphic>
      </p:graphicFrame>
      <p:sp>
        <p:nvSpPr>
          <p:cNvPr id="12" name="Retângulo 11"/>
          <p:cNvSpPr/>
          <p:nvPr/>
        </p:nvSpPr>
        <p:spPr>
          <a:xfrm>
            <a:off x="285720" y="4143379"/>
            <a:ext cx="414340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221297" y="4071945"/>
            <a:ext cx="3214710" cy="2000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42976" y="4643445"/>
            <a:ext cx="2143140" cy="5715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000760" y="4643445"/>
            <a:ext cx="1643074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500042"/>
            <a:ext cx="8643998" cy="57150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1700" b="1" dirty="0" smtClean="0"/>
              <a:t>Representação de vetores de estado e operadores numa dada base</a:t>
            </a:r>
            <a:r>
              <a:rPr lang="pt-BR" sz="1700" dirty="0" smtClean="0"/>
              <a:t>:</a:t>
            </a:r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3286116" y="1214422"/>
          <a:ext cx="2133600" cy="508000"/>
        </p:xfrm>
        <a:graphic>
          <a:graphicData uri="http://schemas.openxmlformats.org/presentationml/2006/ole">
            <p:oleObj spid="_x0000_s33794" name="Equação" r:id="rId3" imgW="1066680" imgH="25380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143108" y="2571744"/>
          <a:ext cx="4691063" cy="550863"/>
        </p:xfrm>
        <a:graphic>
          <a:graphicData uri="http://schemas.openxmlformats.org/presentationml/2006/ole">
            <p:oleObj spid="_x0000_s33795" name="Equação" r:id="rId4" imgW="2920680" imgH="342720" progId="Equation.3">
              <p:embed/>
            </p:oleObj>
          </a:graphicData>
        </a:graphic>
      </p:graphicFrame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42844" y="1928802"/>
            <a:ext cx="86439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Vetores de estado são representados em termos de suas componentes nessa base: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42844" y="4214818"/>
            <a:ext cx="8643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operador linear é representado em termos de uma matriz determinada através da ação do operador em cada um dos 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vetores </a:t>
            </a:r>
            <a:r>
              <a:rPr kumimoji="0" lang="pt-BR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base:</a:t>
            </a:r>
            <a:endParaRPr kumimoji="0" lang="pt-BR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500166" y="5214950"/>
          <a:ext cx="5956300" cy="571500"/>
        </p:xfrm>
        <a:graphic>
          <a:graphicData uri="http://schemas.openxmlformats.org/presentationml/2006/ole">
            <p:oleObj spid="_x0000_s33797" name="Equação" r:id="rId5" imgW="3708360" imgH="35532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00034" y="3357562"/>
          <a:ext cx="8408988" cy="379412"/>
        </p:xfrm>
        <a:graphic>
          <a:graphicData uri="http://schemas.openxmlformats.org/presentationml/2006/ole">
            <p:oleObj spid="_x0000_s33798" name="Equação" r:id="rId6" imgW="5626080" imgH="25380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500034" y="5929330"/>
          <a:ext cx="7564437" cy="400050"/>
        </p:xfrm>
        <a:graphic>
          <a:graphicData uri="http://schemas.openxmlformats.org/presentationml/2006/ole">
            <p:oleObj spid="_x0000_s33799" name="Equação" r:id="rId7" imgW="5054400" imgH="266400" progId="Equation.3">
              <p:embed/>
            </p:oleObj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142844" y="3357562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142844" y="5929330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071670" y="2500306"/>
            <a:ext cx="478634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500166" y="5143512"/>
            <a:ext cx="600079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Emerson</Template>
  <TotalTime>1623</TotalTime>
  <Words>849</Words>
  <Application>Microsoft Office PowerPoint</Application>
  <PresentationFormat>Apresentação na tela (4:3)</PresentationFormat>
  <Paragraphs>77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Emerson</vt:lpstr>
      <vt:lpstr>Equation</vt:lpstr>
      <vt:lpstr>Equação</vt:lpstr>
      <vt:lpstr>MathType 5.0 Equation</vt:lpstr>
      <vt:lpstr>Imagem de bitmap</vt:lpstr>
      <vt:lpstr>Conceitos fundamentais</vt:lpstr>
      <vt:lpstr>Slide 2</vt:lpstr>
      <vt:lpstr>Espaço dos vetores de estado</vt:lpstr>
      <vt:lpstr>Slide 4</vt:lpstr>
      <vt:lpstr>Slide 5</vt:lpstr>
      <vt:lpstr>Espaço Dual. “Bras”</vt:lpstr>
      <vt:lpstr>Slide 7</vt:lpstr>
      <vt:lpstr>Operadores Lineares</vt:lpstr>
      <vt:lpstr>Slide 9</vt:lpstr>
      <vt:lpstr>Slide 10</vt:lpstr>
      <vt:lpstr>Resolução da identidade</vt:lpstr>
      <vt:lpstr>Slide 12</vt:lpstr>
      <vt:lpstr>Mudança de Base</vt:lpstr>
      <vt:lpstr>Slide 14</vt:lpstr>
      <vt:lpstr>Observáveis. Autovetores e autovalores de um observável.</vt:lpstr>
      <vt:lpstr>Slide 16</vt:lpstr>
      <vt:lpstr>Medidas na MQ: Postulados</vt:lpstr>
      <vt:lpstr>Slide 18</vt:lpstr>
      <vt:lpstr>Slide 19</vt:lpstr>
      <vt:lpstr>Observáveis compatíveis. Conjunto completo de observáveis compatíveis. Como determinar uma base do espaço de vetores de estado?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Relações de incerteza</vt:lpstr>
      <vt:lpstr>Slide 31</vt:lpstr>
      <vt:lpstr>Slide 32</vt:lpstr>
      <vt:lpstr>Slide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Conceitos fundamentais</dc:title>
  <dc:creator>Eduardo Toshio</dc:creator>
  <cp:lastModifiedBy>Eduardo Toshio</cp:lastModifiedBy>
  <cp:revision>218</cp:revision>
  <dcterms:created xsi:type="dcterms:W3CDTF">2010-03-02T19:54:31Z</dcterms:created>
  <dcterms:modified xsi:type="dcterms:W3CDTF">2010-03-19T18:44:58Z</dcterms:modified>
</cp:coreProperties>
</file>